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ntic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Poppins" panose="020B0604020202020204" charset="0"/>
      <p:regular r:id="rId26"/>
    </p:embeddedFont>
    <p:embeddedFont>
      <p:font typeface="Open Sans Light" panose="020B0604020202020204" charset="0"/>
      <p:regular r:id="rId27"/>
    </p:embeddedFont>
    <p:embeddedFont>
      <p:font typeface="Open Sans" panose="020B0604020202020204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75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7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602860" y="3016017"/>
            <a:ext cx="11475518" cy="1260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08"/>
              </a:lnSpc>
            </a:pPr>
            <a:r>
              <a:rPr lang="en-US" sz="7005" dirty="0">
                <a:solidFill>
                  <a:srgbClr val="000000"/>
                </a:solidFill>
                <a:latin typeface="Poppins"/>
              </a:rPr>
              <a:t>EQUIPMENT MANAGEMENT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712943" y="6510140"/>
            <a:ext cx="6862115" cy="560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55"/>
              </a:lnSpc>
            </a:pPr>
            <a:r>
              <a:rPr lang="en-US" sz="3182">
                <a:solidFill>
                  <a:srgbClr val="000000"/>
                </a:solidFill>
                <a:latin typeface="Antic"/>
              </a:rPr>
              <a:t>Presentor: Nguyen Lam Hoang Anh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678400" y="9715500"/>
            <a:ext cx="457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</a:t>
            </a:r>
            <a:endParaRPr lang="en-US" sz="2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879305" y="1814216"/>
            <a:ext cx="9794605" cy="784142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944054" y="833141"/>
            <a:ext cx="839989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Features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10</a:t>
            </a:r>
            <a:endParaRPr lang="en-US" sz="25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1513" y="789001"/>
            <a:ext cx="8966153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Laravel concepts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656638"/>
            <a:ext cx="15033085" cy="7084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Routing: Web route, API route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Controller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Eloquent ORM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Migration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Middleware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JWT (JSON web token)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Eloquent resources</a:t>
            </a:r>
          </a:p>
          <a:p>
            <a:pPr algn="l">
              <a:lnSpc>
                <a:spcPts val="7104"/>
              </a:lnSpc>
            </a:pPr>
            <a:endParaRPr lang="en-US" sz="2841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11</a:t>
            </a:r>
            <a:endParaRPr lang="en-US" sz="2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666052" y="1814216"/>
            <a:ext cx="8996809" cy="668898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740744" y="8537821"/>
            <a:ext cx="10806512" cy="568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248"/>
              </a:lnSpc>
              <a:spcBef>
                <a:spcPct val="0"/>
              </a:spcBef>
            </a:pPr>
            <a:r>
              <a:rPr lang="en-US" sz="3540">
                <a:solidFill>
                  <a:srgbClr val="000000"/>
                </a:solidFill>
                <a:latin typeface="Poppins"/>
              </a:rPr>
              <a:t>UserResource class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944054" y="833141"/>
            <a:ext cx="807700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Eloquent resource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12</a:t>
            </a:r>
            <a:endParaRPr lang="en-US" sz="2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40451" y="962025"/>
            <a:ext cx="890035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DEMO</a:t>
            </a:r>
          </a:p>
        </p:txBody>
      </p:sp>
      <p:pic>
        <p:nvPicPr>
          <p:cNvPr id="3" name="2022-07-02 15-14-06">
            <a:hlinkClick r:id="" action="ppaction://media"/>
            <a:extLst>
              <a:ext uri="{FF2B5EF4-FFF2-40B4-BE49-F238E27FC236}">
                <a16:creationId xmlns:a16="http://schemas.microsoft.com/office/drawing/2014/main" id="{6ABE8C21-AAA4-4E5C-B7B6-93F7251DBF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7900" y="1943100"/>
            <a:ext cx="13792200" cy="775869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13</a:t>
            </a:r>
            <a:endParaRPr lang="en-US" sz="2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36875" y="6096583"/>
            <a:ext cx="4485726" cy="371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29"/>
              </a:lnSpc>
              <a:spcBef>
                <a:spcPct val="0"/>
              </a:spcBef>
            </a:pPr>
            <a:r>
              <a:rPr lang="en-US" sz="2481">
                <a:solidFill>
                  <a:srgbClr val="000000"/>
                </a:solidFill>
                <a:latin typeface="Poppins"/>
              </a:rPr>
              <a:t>Advantages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714456" y="4489536"/>
            <a:ext cx="1130564" cy="1130564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4714456" y="4457918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 u="none">
                <a:solidFill>
                  <a:srgbClr val="F1F1F1"/>
                </a:solidFill>
                <a:latin typeface="Poppins"/>
              </a:rPr>
              <a:t>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681730" y="962025"/>
            <a:ext cx="8900359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OVERVIEW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872049" y="6039555"/>
            <a:ext cx="4519720" cy="37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Disavantages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613348" y="4451081"/>
            <a:ext cx="1130564" cy="1130564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613348" y="4419463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>
                <a:solidFill>
                  <a:srgbClr val="F1F1F1"/>
                </a:solidFill>
                <a:latin typeface="Poppins"/>
              </a:rPr>
              <a:t>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077180" y="6093765"/>
            <a:ext cx="4519720" cy="37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Future improvements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771758" y="4505291"/>
            <a:ext cx="1130564" cy="1130564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2771758" y="4473673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>
                <a:solidFill>
                  <a:srgbClr val="F1F1F1"/>
                </a:solidFill>
                <a:latin typeface="Poppins"/>
              </a:rP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14</a:t>
            </a:r>
            <a:endParaRPr lang="en-US" sz="25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1513" y="789001"/>
            <a:ext cx="8966153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Advantages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656638"/>
            <a:ext cx="10828478" cy="2607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Manage equipments easily with simple user interface.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Listing equipment by user name or id.</a:t>
            </a:r>
          </a:p>
          <a:p>
            <a:pPr algn="l">
              <a:lnSpc>
                <a:spcPts val="7104"/>
              </a:lnSpc>
            </a:pPr>
            <a:endParaRPr lang="en-US" sz="2841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15</a:t>
            </a:r>
            <a:endParaRPr lang="en-US" sz="25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1513" y="789001"/>
            <a:ext cx="8966153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Disadvantages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656638"/>
            <a:ext cx="10828478" cy="3502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Admin may accidentally press unassigned button.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Normal user can not request for equipments.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User can not update their information.</a:t>
            </a:r>
          </a:p>
          <a:p>
            <a:pPr algn="l">
              <a:lnSpc>
                <a:spcPts val="7104"/>
              </a:lnSpc>
            </a:pPr>
            <a:endParaRPr lang="en-US" sz="2841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16</a:t>
            </a:r>
            <a:endParaRPr lang="en-US" sz="25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1513" y="789001"/>
            <a:ext cx="8966153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Future improvements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656638"/>
            <a:ext cx="10828478" cy="2731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 dirty="0">
                <a:solidFill>
                  <a:srgbClr val="000000"/>
                </a:solidFill>
                <a:latin typeface="Poppins"/>
              </a:rPr>
              <a:t>Implement missing features in disadvantages section.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 dirty="0">
                <a:solidFill>
                  <a:srgbClr val="000000"/>
                </a:solidFill>
                <a:latin typeface="Poppins"/>
              </a:rPr>
              <a:t>Add new features for upload </a:t>
            </a:r>
            <a:r>
              <a:rPr lang="en-US" sz="2841" dirty="0" smtClean="0">
                <a:solidFill>
                  <a:srgbClr val="000000"/>
                </a:solidFill>
                <a:latin typeface="Poppins"/>
              </a:rPr>
              <a:t>equipment’s </a:t>
            </a:r>
            <a:r>
              <a:rPr lang="en-US" sz="2841" dirty="0">
                <a:solidFill>
                  <a:srgbClr val="000000"/>
                </a:solidFill>
                <a:latin typeface="Poppins"/>
              </a:rPr>
              <a:t>images</a:t>
            </a:r>
            <a:r>
              <a:rPr lang="en-US" sz="2841" dirty="0" smtClean="0">
                <a:solidFill>
                  <a:srgbClr val="000000"/>
                </a:solidFill>
                <a:latin typeface="Poppins"/>
              </a:rPr>
              <a:t>.</a:t>
            </a:r>
            <a:endParaRPr lang="en-US" sz="2841" dirty="0">
              <a:solidFill>
                <a:srgbClr val="000000"/>
              </a:solidFill>
              <a:latin typeface="Poppins"/>
            </a:endParaRPr>
          </a:p>
          <a:p>
            <a:pPr algn="l">
              <a:lnSpc>
                <a:spcPts val="7104"/>
              </a:lnSpc>
            </a:pPr>
            <a:endParaRPr lang="en-US" sz="2841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17</a:t>
            </a:r>
            <a:endParaRPr lang="en-US" sz="25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948775" y="1680016"/>
            <a:ext cx="10390451" cy="692696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18</a:t>
            </a:r>
            <a:endParaRPr lang="en-US" sz="25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95451" y="2220960"/>
            <a:ext cx="8297097" cy="58450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678400" y="9715500"/>
            <a:ext cx="609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19</a:t>
            </a:r>
            <a:endParaRPr lang="en-US" sz="2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87978" y="4452735"/>
            <a:ext cx="3765556" cy="2184977"/>
            <a:chOff x="0" y="0"/>
            <a:chExt cx="2915476" cy="1691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15476" cy="1691716"/>
            </a:xfrm>
            <a:custGeom>
              <a:avLst/>
              <a:gdLst/>
              <a:ahLst/>
              <a:cxnLst/>
              <a:rect l="l" t="t" r="r" b="b"/>
              <a:pathLst>
                <a:path w="2915476" h="1691716">
                  <a:moveTo>
                    <a:pt x="2791016" y="1691715"/>
                  </a:moveTo>
                  <a:lnTo>
                    <a:pt x="124460" y="1691715"/>
                  </a:lnTo>
                  <a:cubicBezTo>
                    <a:pt x="55880" y="1691715"/>
                    <a:pt x="0" y="1635835"/>
                    <a:pt x="0" y="15672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791016" y="0"/>
                  </a:lnTo>
                  <a:cubicBezTo>
                    <a:pt x="2859596" y="0"/>
                    <a:pt x="2915476" y="55880"/>
                    <a:pt x="2915476" y="124460"/>
                  </a:cubicBezTo>
                  <a:lnTo>
                    <a:pt x="2915476" y="1567255"/>
                  </a:lnTo>
                  <a:cubicBezTo>
                    <a:pt x="2915476" y="1635835"/>
                    <a:pt x="2859596" y="1691716"/>
                    <a:pt x="2791016" y="1691716"/>
                  </a:cubicBezTo>
                  <a:close/>
                </a:path>
              </a:pathLst>
            </a:custGeom>
            <a:solidFill>
              <a:srgbClr val="E2E2E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621937" y="5308530"/>
            <a:ext cx="3297638" cy="42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REQUIREMENTS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5601209" y="4452735"/>
            <a:ext cx="3628605" cy="2184977"/>
            <a:chOff x="0" y="0"/>
            <a:chExt cx="2809442" cy="169171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09442" cy="1691716"/>
            </a:xfrm>
            <a:custGeom>
              <a:avLst/>
              <a:gdLst/>
              <a:ahLst/>
              <a:cxnLst/>
              <a:rect l="l" t="t" r="r" b="b"/>
              <a:pathLst>
                <a:path w="2809442" h="1691716">
                  <a:moveTo>
                    <a:pt x="2684982" y="1691715"/>
                  </a:moveTo>
                  <a:lnTo>
                    <a:pt x="124460" y="1691715"/>
                  </a:lnTo>
                  <a:cubicBezTo>
                    <a:pt x="55880" y="1691715"/>
                    <a:pt x="0" y="1635835"/>
                    <a:pt x="0" y="15672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684982" y="0"/>
                  </a:lnTo>
                  <a:cubicBezTo>
                    <a:pt x="2753562" y="0"/>
                    <a:pt x="2809442" y="55880"/>
                    <a:pt x="2809442" y="124460"/>
                  </a:cubicBezTo>
                  <a:lnTo>
                    <a:pt x="2809442" y="1567255"/>
                  </a:lnTo>
                  <a:cubicBezTo>
                    <a:pt x="2809442" y="1635835"/>
                    <a:pt x="2753562" y="1691716"/>
                    <a:pt x="2684982" y="1691716"/>
                  </a:cubicBezTo>
                  <a:close/>
                </a:path>
              </a:pathLst>
            </a:custGeom>
            <a:solidFill>
              <a:srgbClr val="E2E2E4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5601209" y="5103898"/>
            <a:ext cx="3507384" cy="835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SYSTEM SPECIFICATION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676870" y="4452735"/>
            <a:ext cx="3388048" cy="2184977"/>
            <a:chOff x="0" y="0"/>
            <a:chExt cx="2623191" cy="16917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623191" cy="1691716"/>
            </a:xfrm>
            <a:custGeom>
              <a:avLst/>
              <a:gdLst/>
              <a:ahLst/>
              <a:cxnLst/>
              <a:rect l="l" t="t" r="r" b="b"/>
              <a:pathLst>
                <a:path w="2623191" h="1691716">
                  <a:moveTo>
                    <a:pt x="2498731" y="1691715"/>
                  </a:moveTo>
                  <a:lnTo>
                    <a:pt x="124460" y="1691715"/>
                  </a:lnTo>
                  <a:cubicBezTo>
                    <a:pt x="55880" y="1691715"/>
                    <a:pt x="0" y="1635835"/>
                    <a:pt x="0" y="15672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498731" y="0"/>
                  </a:lnTo>
                  <a:cubicBezTo>
                    <a:pt x="2567312" y="0"/>
                    <a:pt x="2623191" y="55880"/>
                    <a:pt x="2623191" y="124460"/>
                  </a:cubicBezTo>
                  <a:lnTo>
                    <a:pt x="2623191" y="1567255"/>
                  </a:lnTo>
                  <a:cubicBezTo>
                    <a:pt x="2623191" y="1635835"/>
                    <a:pt x="2567312" y="1691716"/>
                    <a:pt x="2498731" y="1691716"/>
                  </a:cubicBezTo>
                  <a:close/>
                </a:path>
              </a:pathLst>
            </a:custGeom>
            <a:solidFill>
              <a:srgbClr val="E2E2E4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9918694" y="5308686"/>
            <a:ext cx="2904400" cy="42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DEMO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3511974" y="4452735"/>
            <a:ext cx="3388048" cy="2184977"/>
            <a:chOff x="0" y="0"/>
            <a:chExt cx="2623191" cy="16917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623191" cy="1691716"/>
            </a:xfrm>
            <a:custGeom>
              <a:avLst/>
              <a:gdLst/>
              <a:ahLst/>
              <a:cxnLst/>
              <a:rect l="l" t="t" r="r" b="b"/>
              <a:pathLst>
                <a:path w="2623191" h="1691716">
                  <a:moveTo>
                    <a:pt x="2498731" y="1691715"/>
                  </a:moveTo>
                  <a:lnTo>
                    <a:pt x="124460" y="1691715"/>
                  </a:lnTo>
                  <a:cubicBezTo>
                    <a:pt x="55880" y="1691715"/>
                    <a:pt x="0" y="1635835"/>
                    <a:pt x="0" y="15672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498731" y="0"/>
                  </a:lnTo>
                  <a:cubicBezTo>
                    <a:pt x="2567312" y="0"/>
                    <a:pt x="2623191" y="55880"/>
                    <a:pt x="2623191" y="124460"/>
                  </a:cubicBezTo>
                  <a:lnTo>
                    <a:pt x="2623191" y="1567255"/>
                  </a:lnTo>
                  <a:cubicBezTo>
                    <a:pt x="2623191" y="1635835"/>
                    <a:pt x="2567312" y="1691716"/>
                    <a:pt x="2498731" y="1691716"/>
                  </a:cubicBezTo>
                  <a:close/>
                </a:path>
              </a:pathLst>
            </a:custGeom>
            <a:solidFill>
              <a:srgbClr val="E2E2E4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3753798" y="5308686"/>
            <a:ext cx="2904400" cy="42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OVERVIEW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49880" y="798526"/>
            <a:ext cx="7124507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Poppins"/>
              </a:rPr>
              <a:t>CONTENTS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7678400" y="9715500"/>
            <a:ext cx="457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2</a:t>
            </a:r>
            <a:endParaRPr lang="en-US" sz="2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85823" y="798526"/>
            <a:ext cx="7124507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Poppins"/>
              </a:rPr>
              <a:t>REQUIREMENTS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579589" y="6146810"/>
            <a:ext cx="4212467" cy="339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563"/>
              </a:lnSpc>
              <a:spcBef>
                <a:spcPct val="0"/>
              </a:spcBef>
            </a:pPr>
            <a:r>
              <a:rPr lang="en-US" sz="2330">
                <a:solidFill>
                  <a:srgbClr val="000000"/>
                </a:solidFill>
                <a:latin typeface="Poppins"/>
              </a:rPr>
              <a:t>Functional requirements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20541" y="4608204"/>
            <a:ext cx="1130564" cy="1130564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5120541" y="4576586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 u="none">
                <a:solidFill>
                  <a:srgbClr val="F1F1F1"/>
                </a:solidFill>
                <a:latin typeface="Poppins"/>
              </a:rPr>
              <a:t>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440363" y="6124551"/>
            <a:ext cx="4739933" cy="37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Non-functional requirements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2235348" y="4731549"/>
            <a:ext cx="1130564" cy="1130564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235348" y="4699931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>
                <a:solidFill>
                  <a:srgbClr val="F1F1F1"/>
                </a:solidFill>
                <a:latin typeface="Poppins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678400" y="9715500"/>
            <a:ext cx="457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3</a:t>
            </a:r>
            <a:endParaRPr lang="en-US" sz="2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11513" y="789001"/>
            <a:ext cx="8966153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Funtional requirements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656638"/>
            <a:ext cx="15033085" cy="6373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 dirty="0">
                <a:solidFill>
                  <a:srgbClr val="000000"/>
                </a:solidFill>
                <a:latin typeface="Poppins"/>
              </a:rPr>
              <a:t>Manage all equipment of company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 dirty="0">
                <a:solidFill>
                  <a:srgbClr val="000000"/>
                </a:solidFill>
                <a:latin typeface="Poppins"/>
              </a:rPr>
              <a:t>Add, edit, assign, remove and view equipment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 dirty="0">
                <a:solidFill>
                  <a:srgbClr val="000000"/>
                </a:solidFill>
                <a:latin typeface="Poppins"/>
              </a:rPr>
              <a:t>List user's </a:t>
            </a:r>
            <a:r>
              <a:rPr lang="en-US" sz="2841" dirty="0" err="1">
                <a:solidFill>
                  <a:srgbClr val="000000"/>
                </a:solidFill>
                <a:latin typeface="Poppins"/>
              </a:rPr>
              <a:t>assinged</a:t>
            </a:r>
            <a:r>
              <a:rPr lang="en-US" sz="2841" dirty="0">
                <a:solidFill>
                  <a:srgbClr val="000000"/>
                </a:solidFill>
                <a:latin typeface="Poppins"/>
              </a:rPr>
              <a:t> equipment</a:t>
            </a:r>
            <a:r>
              <a:rPr lang="en-US" sz="2841" dirty="0" smtClean="0">
                <a:solidFill>
                  <a:srgbClr val="000000"/>
                </a:solidFill>
                <a:latin typeface="Poppins"/>
              </a:rPr>
              <a:t>.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 dirty="0" smtClean="0">
                <a:solidFill>
                  <a:srgbClr val="000000"/>
                </a:solidFill>
                <a:latin typeface="Poppins"/>
              </a:rPr>
              <a:t>Equipment can be assign to one or no user</a:t>
            </a:r>
            <a:endParaRPr lang="en-US" sz="2841" dirty="0">
              <a:solidFill>
                <a:srgbClr val="000000"/>
              </a:solidFill>
              <a:latin typeface="Poppins"/>
            </a:endParaRP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 dirty="0">
                <a:solidFill>
                  <a:srgbClr val="000000"/>
                </a:solidFill>
                <a:latin typeface="Poppins"/>
              </a:rPr>
              <a:t>Authenticate and authorize user.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 dirty="0">
                <a:solidFill>
                  <a:srgbClr val="000000"/>
                </a:solidFill>
                <a:latin typeface="Poppins"/>
              </a:rPr>
              <a:t>Error handling and data validation.</a:t>
            </a:r>
          </a:p>
          <a:p>
            <a:pPr algn="l">
              <a:lnSpc>
                <a:spcPts val="7104"/>
              </a:lnSpc>
            </a:pPr>
            <a:endParaRPr lang="en-US" sz="2841" dirty="0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78400" y="9715500"/>
            <a:ext cx="457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4</a:t>
            </a:r>
            <a:endParaRPr lang="en-US" sz="2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799513"/>
            <a:ext cx="15033085" cy="237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505" lvl="1" indent="-306752">
              <a:lnSpc>
                <a:spcPts val="5683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User interface need to be simple and easy to use</a:t>
            </a:r>
          </a:p>
          <a:p>
            <a:pPr marL="613505" lvl="1" indent="-306752">
              <a:lnSpc>
                <a:spcPts val="7104"/>
              </a:lnSpc>
              <a:buFont typeface="Arial"/>
              <a:buChar char="•"/>
            </a:pPr>
            <a:r>
              <a:rPr lang="en-US" sz="2841">
                <a:solidFill>
                  <a:srgbClr val="000000"/>
                </a:solidFill>
                <a:latin typeface="Poppins"/>
              </a:rPr>
              <a:t>Extensibility.</a:t>
            </a:r>
          </a:p>
          <a:p>
            <a:pPr algn="l">
              <a:lnSpc>
                <a:spcPts val="7104"/>
              </a:lnSpc>
            </a:pPr>
            <a:endParaRPr lang="en-US" sz="2841">
              <a:solidFill>
                <a:srgbClr val="000000"/>
              </a:solidFill>
              <a:latin typeface="Poppi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211513" y="789001"/>
            <a:ext cx="11905296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Non - functional requirements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678400" y="9715500"/>
            <a:ext cx="457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5</a:t>
            </a:r>
            <a:endParaRPr lang="en-US" sz="2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6277327"/>
            <a:ext cx="4212467" cy="339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563"/>
              </a:lnSpc>
              <a:spcBef>
                <a:spcPct val="0"/>
              </a:spcBef>
            </a:pPr>
            <a:r>
              <a:rPr lang="en-US" sz="2330">
                <a:solidFill>
                  <a:srgbClr val="000000"/>
                </a:solidFill>
                <a:latin typeface="Poppins"/>
              </a:rPr>
              <a:t>Technologies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111183" y="6255068"/>
            <a:ext cx="2899582" cy="37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Laravel concepts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781641" y="6255068"/>
            <a:ext cx="4519720" cy="37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Features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40951" y="4738721"/>
            <a:ext cx="1130564" cy="1130564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540951" y="4707103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 u="none">
                <a:solidFill>
                  <a:srgbClr val="F1F1F1"/>
                </a:solidFill>
                <a:latin typeface="Poppins"/>
              </a:rPr>
              <a:t>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5806938" y="4628139"/>
            <a:ext cx="1130564" cy="1130564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5806938" y="4634976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>
                <a:solidFill>
                  <a:srgbClr val="F1F1F1"/>
                </a:solidFill>
                <a:latin typeface="Poppins"/>
              </a:rPr>
              <a:t>5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2476219" y="4689042"/>
            <a:ext cx="1130564" cy="1130564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2476219" y="4695879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>
                <a:solidFill>
                  <a:srgbClr val="F1F1F1"/>
                </a:solidFill>
                <a:latin typeface="Poppins"/>
              </a:rPr>
              <a:t>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212467" y="727088"/>
            <a:ext cx="10253096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Poppins"/>
              </a:rPr>
              <a:t>SYSTEM SPECIFICATION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352230" y="6255068"/>
            <a:ext cx="4519720" cy="37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System architecture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5046808" y="4689042"/>
            <a:ext cx="1130564" cy="1130564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5046808" y="4657424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>
                <a:solidFill>
                  <a:srgbClr val="F1F1F1"/>
                </a:solidFill>
                <a:latin typeface="Poppins"/>
              </a:rPr>
              <a:t>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201823" y="6233449"/>
            <a:ext cx="4519720" cy="374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4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Poppins"/>
              </a:rPr>
              <a:t>Database design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896401" y="4656199"/>
            <a:ext cx="1130564" cy="1130564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E34C2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8896401" y="4647029"/>
            <a:ext cx="1130564" cy="974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7850"/>
              </a:lnSpc>
              <a:spcBef>
                <a:spcPct val="0"/>
              </a:spcBef>
            </a:pPr>
            <a:r>
              <a:rPr lang="en-US" sz="5000">
                <a:solidFill>
                  <a:srgbClr val="F1F1F1"/>
                </a:solidFill>
                <a:latin typeface="Poppins"/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7678400" y="9715500"/>
            <a:ext cx="457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6</a:t>
            </a:r>
            <a:endParaRPr lang="en-US" sz="2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85" r="285"/>
          <a:stretch>
            <a:fillRect/>
          </a:stretch>
        </p:blipFill>
        <p:spPr>
          <a:xfrm>
            <a:off x="4565312" y="4350530"/>
            <a:ext cx="2215206" cy="134993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071866" y="6103620"/>
            <a:ext cx="1202097" cy="96768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726562" y="6588676"/>
            <a:ext cx="2644465" cy="1731546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038256" y="7570457"/>
            <a:ext cx="1269318" cy="1252088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1073900" y="4523175"/>
            <a:ext cx="1949788" cy="1053089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4503423" y="2673810"/>
            <a:ext cx="233898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"/>
              </a:rPr>
              <a:t>Front-end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952973" y="2673810"/>
            <a:ext cx="2191643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Open Sans"/>
              </a:rPr>
              <a:t>Back-end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944054" y="833141"/>
            <a:ext cx="839989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Technologies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678400" y="9715500"/>
            <a:ext cx="457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7</a:t>
            </a:r>
            <a:endParaRPr lang="en-US" sz="2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806558" y="2430293"/>
            <a:ext cx="12674883" cy="651955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944054" y="833141"/>
            <a:ext cx="839989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System architecture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78961" y="8171646"/>
            <a:ext cx="7972800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Service layer: handling bussiness logic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78961" y="9080978"/>
            <a:ext cx="1141654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Repository layer: using model to interact with database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678400" y="9715500"/>
            <a:ext cx="457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157190" y="2469087"/>
            <a:ext cx="14493825" cy="678921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944054" y="833141"/>
            <a:ext cx="8399892" cy="981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Poppins"/>
              </a:rPr>
              <a:t>Database design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678400" y="9715500"/>
            <a:ext cx="457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9</a:t>
            </a:r>
            <a:endParaRPr lang="en-US" sz="2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228</Words>
  <Application>Microsoft Office PowerPoint</Application>
  <PresentationFormat>Custom</PresentationFormat>
  <Paragraphs>88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Antic</vt:lpstr>
      <vt:lpstr>Calibri</vt:lpstr>
      <vt:lpstr>Poppins</vt:lpstr>
      <vt:lpstr>Arial</vt:lpstr>
      <vt:lpstr>Open Sans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am Astrid Leland</dc:title>
  <cp:lastModifiedBy>Anh Nguyen Lam Hoang</cp:lastModifiedBy>
  <cp:revision>3</cp:revision>
  <dcterms:created xsi:type="dcterms:W3CDTF">2006-08-16T00:00:00Z</dcterms:created>
  <dcterms:modified xsi:type="dcterms:W3CDTF">2022-07-04T01:23:13Z</dcterms:modified>
  <dc:identifier>DAFEekXTMrQ</dc:identifier>
</cp:coreProperties>
</file>

<file path=docProps/thumbnail.jpeg>
</file>